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2"/>
  </p:notesMasterIdLst>
  <p:sldIdLst>
    <p:sldId id="258" r:id="rId2"/>
    <p:sldId id="262" r:id="rId3"/>
    <p:sldId id="267" r:id="rId4"/>
    <p:sldId id="268" r:id="rId5"/>
    <p:sldId id="305" r:id="rId6"/>
    <p:sldId id="354" r:id="rId7"/>
    <p:sldId id="355" r:id="rId8"/>
    <p:sldId id="357" r:id="rId9"/>
    <p:sldId id="356" r:id="rId10"/>
    <p:sldId id="358" r:id="rId11"/>
    <p:sldId id="359" r:id="rId12"/>
    <p:sldId id="360" r:id="rId13"/>
    <p:sldId id="361" r:id="rId14"/>
    <p:sldId id="306" r:id="rId15"/>
    <p:sldId id="283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14" r:id="rId26"/>
    <p:sldId id="371" r:id="rId27"/>
    <p:sldId id="372" r:id="rId28"/>
    <p:sldId id="374" r:id="rId29"/>
    <p:sldId id="373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51" r:id="rId39"/>
    <p:sldId id="353" r:id="rId40"/>
    <p:sldId id="304" r:id="rId41"/>
  </p:sldIdLst>
  <p:sldSz cx="12192000" cy="6858000"/>
  <p:notesSz cx="6858000" cy="9144000"/>
  <p:embeddedFontLst>
    <p:embeddedFont>
      <p:font typeface="Cambria" panose="02040503050406030204" pitchFamily="18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100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e8705e9c7_0_2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1e8705e9c7_0_2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2234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9647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8015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0627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337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e8705e9c7_0_2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e8705e9c7_0_2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1e8705e9c7_0_2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7785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e8705e9c7_0_2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e8705e9c7_0_2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1e8705e9c7_0_2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9659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6452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7490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e8705e9c7_0_2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1e8705e9c7_0_2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2032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3019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9000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5972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6387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095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9627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9189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e8705e9c7_0_2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e8705e9c7_0_2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1e8705e9c7_0_2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75529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5249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4397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8998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99625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e8705e9c7_0_2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e8705e9c7_0_2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1e8705e9c7_0_2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75582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e8705e9c7_0_2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e8705e9c7_0_2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1e8705e9c7_0_2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1191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68434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1e8705e9c7_0_2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1e8705e9c7_0_2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11e8705e9c7_0_2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21773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1307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67862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7079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1e8705e9c7_0_3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8" name="Google Shape;1378;g11e8705e9c7_0_3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g11e8705e9c7_0_3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4691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4561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8943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7395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299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title and content - light">
  <p:cSld name="Basic title and content - ligh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57200" y="1524003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198" y="557784"/>
            <a:ext cx="1080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2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9">
          <p15:clr>
            <a:srgbClr val="FBAE40"/>
          </p15:clr>
        </p15:guide>
        <p15:guide id="2" orient="horz" pos="960">
          <p15:clr>
            <a:srgbClr val="FBAE40"/>
          </p15:clr>
        </p15:guide>
        <p15:guide id="3" pos="71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1">
  <p:cSld name="Contents_1"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mbria"/>
              <a:buChar char="⎻"/>
              <a:defRPr sz="1800"/>
            </a:lvl3pPr>
            <a:lvl4pPr marL="182880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>
  <p:cSld name="Blank - light">
    <p:bg>
      <p:bgPr>
        <a:solidFill>
          <a:schemeClr val="lt2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 - light layout">
  <p:cSld name="Cover 1 - light layou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l="402" t="430" r="804" b="461"/>
          <a:stretch/>
        </p:blipFill>
        <p:spPr>
          <a:xfrm>
            <a:off x="49619" y="0"/>
            <a:ext cx="1215301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1042416" y="2105094"/>
            <a:ext cx="40131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42989" y="4187952"/>
            <a:ext cx="4014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1042416" y="5289745"/>
            <a:ext cx="401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825" y="383853"/>
            <a:ext cx="2067999" cy="75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2">
  <p:cSld name="Divider 1 - gradient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3">
  <p:cSld name="Divider 1 - gradient 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693"/>
            <a:ext cx="12202124" cy="686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1">
  <p:cSld name="Triple divide - gradient 1">
    <p:bg>
      <p:bgPr>
        <a:solidFill>
          <a:schemeClr val="lt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/>
          </a:blip>
          <a:srcRect l="15012" t="20935" r="6387" b="390"/>
          <a:stretch/>
        </p:blipFill>
        <p:spPr>
          <a:xfrm>
            <a:off x="11575" y="0"/>
            <a:ext cx="1218042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>
            <a:spLocks noGrp="1"/>
          </p:cNvSpPr>
          <p:nvPr>
            <p:ph type="ctrTitle"/>
          </p:nvPr>
        </p:nvSpPr>
        <p:spPr>
          <a:xfrm>
            <a:off x="1042416" y="1812207"/>
            <a:ext cx="51720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2">
  <p:cSld name="Triple divide - gradient 2"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2">
            <a:alphaModFix/>
          </a:blip>
          <a:srcRect l="14690" t="21108" r="6420"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3">
  <p:cSld name="Triple divide - gradient 3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/>
          </a:blip>
          <a:srcRect l="16053" t="22108" r="6544" b="-1"/>
          <a:stretch/>
        </p:blipFill>
        <p:spPr>
          <a:xfrm>
            <a:off x="11575" y="0"/>
            <a:ext cx="12191999" cy="687246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bar with image">
  <p:cSld name="Sidebar with image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457200" y="557784"/>
            <a:ext cx="1136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457200" y="1700783"/>
            <a:ext cx="4114800" cy="3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⎻"/>
              <a:defRPr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body" idx="2"/>
          </p:nvPr>
        </p:nvSpPr>
        <p:spPr>
          <a:xfrm>
            <a:off x="457201" y="5876091"/>
            <a:ext cx="41148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8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2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0"/>
          <p:cNvSpPr>
            <a:spLocks noGrp="1"/>
          </p:cNvSpPr>
          <p:nvPr>
            <p:ph type="pic" idx="3"/>
          </p:nvPr>
        </p:nvSpPr>
        <p:spPr>
          <a:xfrm>
            <a:off x="4919575" y="1695325"/>
            <a:ext cx="7272600" cy="516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lt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02199" y="-16933"/>
            <a:ext cx="7307799" cy="687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>
            <a:spLocks noGrp="1"/>
          </p:cNvSpPr>
          <p:nvPr>
            <p:ph type="ctrTitle"/>
          </p:nvPr>
        </p:nvSpPr>
        <p:spPr>
          <a:xfrm>
            <a:off x="1042416" y="1903671"/>
            <a:ext cx="6053400" cy="1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1041400" y="3897548"/>
            <a:ext cx="60534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825" y="383853"/>
            <a:ext cx="2067999" cy="75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199" y="1526723"/>
            <a:ext cx="108081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8" r:id="rId5"/>
    <p:sldLayoutId id="2147483659" r:id="rId6"/>
    <p:sldLayoutId id="2147483660" r:id="rId7"/>
    <p:sldLayoutId id="2147483666" r:id="rId8"/>
    <p:sldLayoutId id="2147483669" r:id="rId9"/>
    <p:sldLayoutId id="2147483672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© Cognizant Softvision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dirty="0"/>
              <a:t>C# Bootcamp</a:t>
            </a:r>
            <a:endParaRPr dirty="0"/>
          </a:p>
        </p:txBody>
      </p:sp>
      <p:sp>
        <p:nvSpPr>
          <p:cNvPr id="277" name="Google Shape;277;p3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PH" dirty="0"/>
              <a:t>{ Module 2:  Selection Statements, Repetition Statements, Scoping}</a:t>
            </a:r>
          </a:p>
        </p:txBody>
      </p:sp>
      <p:sp>
        <p:nvSpPr>
          <p:cNvPr id="278" name="Google Shape;278;p3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dirty="0"/>
              <a:t>Date will go here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Conditional Expression Examples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Introduction</a:t>
            </a:r>
            <a:endParaRPr lang="en-PH" sz="1050" dirty="0">
              <a:solidFill>
                <a:schemeClr val="accent3"/>
              </a:solidFill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8AC1E6A3-A49B-479D-B481-E023475CC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399" y="2190902"/>
            <a:ext cx="3890433" cy="146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aValue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100,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bValue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1000;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sValue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“CS158”;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money = 50.22m;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dValue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50.22;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cValue</a:t>
            </a: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‘A’;</a:t>
            </a:r>
          </a:p>
        </p:txBody>
      </p:sp>
      <p:pic>
        <p:nvPicPr>
          <p:cNvPr id="9" name="Picture 16" descr="Table05-3b">
            <a:extLst>
              <a:ext uri="{FF2B5EF4-FFF2-40B4-BE49-F238E27FC236}">
                <a16:creationId xmlns:a16="http://schemas.microsoft.com/office/drawing/2014/main" id="{CC30AC38-8127-4811-915F-6DDCC5CB3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2"/>
          <a:stretch/>
        </p:blipFill>
        <p:spPr bwMode="auto">
          <a:xfrm>
            <a:off x="5284976" y="1670484"/>
            <a:ext cx="6097625" cy="351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5181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Logical Operators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Introduction</a:t>
            </a:r>
            <a:endParaRPr lang="en-PH" sz="1050" dirty="0">
              <a:solidFill>
                <a:schemeClr val="accent3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5F1C90-94FB-4668-AD44-ED0B4A5204E7}"/>
              </a:ext>
            </a:extLst>
          </p:cNvPr>
          <p:cNvGrpSpPr/>
          <p:nvPr/>
        </p:nvGrpSpPr>
        <p:grpSpPr>
          <a:xfrm>
            <a:off x="2994595" y="1462544"/>
            <a:ext cx="5779770" cy="1381910"/>
            <a:chOff x="1363980" y="942189"/>
            <a:chExt cx="5779770" cy="1381910"/>
          </a:xfrm>
        </p:grpSpPr>
        <p:pic>
          <p:nvPicPr>
            <p:cNvPr id="11" name="Picture 34" descr="Table05-4">
              <a:extLst>
                <a:ext uri="{FF2B5EF4-FFF2-40B4-BE49-F238E27FC236}">
                  <a16:creationId xmlns:a16="http://schemas.microsoft.com/office/drawing/2014/main" id="{313C6EC2-A568-4CB1-A124-7BF8E83EAF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83"/>
            <a:stretch/>
          </p:blipFill>
          <p:spPr bwMode="auto">
            <a:xfrm>
              <a:off x="1489710" y="1041246"/>
              <a:ext cx="5654040" cy="1282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3E6FFD-5C74-4104-91AD-C9967AD50CBE}"/>
                </a:ext>
              </a:extLst>
            </p:cNvPr>
            <p:cNvSpPr/>
            <p:nvPr/>
          </p:nvSpPr>
          <p:spPr>
            <a:xfrm>
              <a:off x="1363980" y="942189"/>
              <a:ext cx="843243" cy="21700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97D89C-C464-4C1E-BA1F-1A1B69503B00}"/>
              </a:ext>
            </a:extLst>
          </p:cNvPr>
          <p:cNvGrpSpPr/>
          <p:nvPr/>
        </p:nvGrpSpPr>
        <p:grpSpPr>
          <a:xfrm>
            <a:off x="3100042" y="3042784"/>
            <a:ext cx="5674323" cy="1498221"/>
            <a:chOff x="838200" y="2892925"/>
            <a:chExt cx="7021084" cy="1678280"/>
          </a:xfrm>
        </p:grpSpPr>
        <p:pic>
          <p:nvPicPr>
            <p:cNvPr id="14" name="Picture 35" descr="Table05-5">
              <a:extLst>
                <a:ext uri="{FF2B5EF4-FFF2-40B4-BE49-F238E27FC236}">
                  <a16:creationId xmlns:a16="http://schemas.microsoft.com/office/drawing/2014/main" id="{CF179ACC-3B30-4F59-B634-9B0813002B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37"/>
            <a:stretch/>
          </p:blipFill>
          <p:spPr bwMode="auto">
            <a:xfrm>
              <a:off x="838200" y="2914650"/>
              <a:ext cx="7021084" cy="1656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E274A3-B26A-4F91-8811-8762CD86F047}"/>
                </a:ext>
              </a:extLst>
            </p:cNvPr>
            <p:cNvSpPr/>
            <p:nvPr/>
          </p:nvSpPr>
          <p:spPr>
            <a:xfrm>
              <a:off x="863094" y="2892925"/>
              <a:ext cx="843243" cy="27934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1136D7-34BA-4851-AE35-C0C12C7A210D}"/>
              </a:ext>
            </a:extLst>
          </p:cNvPr>
          <p:cNvGrpSpPr/>
          <p:nvPr/>
        </p:nvGrpSpPr>
        <p:grpSpPr>
          <a:xfrm>
            <a:off x="2994595" y="4758729"/>
            <a:ext cx="5779770" cy="820802"/>
            <a:chOff x="837776" y="3992332"/>
            <a:chExt cx="7174654" cy="1222005"/>
          </a:xfrm>
        </p:grpSpPr>
        <p:pic>
          <p:nvPicPr>
            <p:cNvPr id="17" name="Picture 36" descr="Table05-6">
              <a:extLst>
                <a:ext uri="{FF2B5EF4-FFF2-40B4-BE49-F238E27FC236}">
                  <a16:creationId xmlns:a16="http://schemas.microsoft.com/office/drawing/2014/main" id="{0B5EA80F-0CE7-4345-80B0-A7D2CBABFD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00"/>
            <a:stretch/>
          </p:blipFill>
          <p:spPr bwMode="auto">
            <a:xfrm>
              <a:off x="918210" y="4102254"/>
              <a:ext cx="7094220" cy="1112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E55B38-33B6-47AD-9773-C83112D6B628}"/>
                </a:ext>
              </a:extLst>
            </p:cNvPr>
            <p:cNvSpPr/>
            <p:nvPr/>
          </p:nvSpPr>
          <p:spPr>
            <a:xfrm>
              <a:off x="837776" y="3992332"/>
              <a:ext cx="843243" cy="27934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</p:spTree>
    <p:extLst>
      <p:ext uri="{BB962C8B-B14F-4D97-AF65-F5344CB8AC3E}">
        <p14:creationId xmlns:p14="http://schemas.microsoft.com/office/powerpoint/2010/main" val="3611865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Short-circuiting logical operators </a:t>
            </a:r>
          </a:p>
          <a:p>
            <a:pPr marL="1092200" lvl="2" indent="-285750">
              <a:buSzPts val="1600"/>
            </a:pPr>
            <a:r>
              <a:rPr lang="en-US" dirty="0"/>
              <a:t>&amp;&amp; and ||  </a:t>
            </a:r>
          </a:p>
          <a:p>
            <a:pPr marL="635000" lvl="1" indent="-285750">
              <a:buSzPts val="1600"/>
            </a:pPr>
            <a:r>
              <a:rPr lang="en-US" dirty="0"/>
              <a:t>OR (||) expressions – if the first evaluates as true, no need to evaluate the second operand </a:t>
            </a:r>
          </a:p>
          <a:p>
            <a:pPr marL="635000" lvl="1" indent="-285750">
              <a:buSzPts val="1600"/>
            </a:pPr>
            <a:r>
              <a:rPr lang="en-US" dirty="0"/>
              <a:t>AND (&amp;&amp;) expressions – if the first evaluates as false, no need to evaluate second operand </a:t>
            </a:r>
          </a:p>
          <a:p>
            <a:pPr marL="635000" lvl="1" indent="-285750">
              <a:buSzPts val="1600"/>
            </a:pPr>
            <a:r>
              <a:rPr lang="en-US" dirty="0"/>
              <a:t>C# also includes the &amp; and | operators</a:t>
            </a:r>
          </a:p>
          <a:p>
            <a:pPr marL="1092200" lvl="2" indent="-285750">
              <a:buSzPts val="1600"/>
            </a:pPr>
            <a:r>
              <a:rPr lang="en-US" dirty="0"/>
              <a:t>logical does not perform short-circuit evaluation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Short-Circuit Evaluation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Introduction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305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5" y="2366197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Selection Statement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86866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Classified as </a:t>
            </a:r>
            <a:r>
              <a:rPr lang="en-US" dirty="0">
                <a:solidFill>
                  <a:schemeClr val="accent3"/>
                </a:solidFill>
              </a:rPr>
              <a:t>one-way, two-way, or nested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Alternate paths based on result of conditional expression  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Expression must be enclosed in parentheses 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Produce a Boolean result </a:t>
            </a:r>
          </a:p>
          <a:p>
            <a:pPr marL="349250" lvl="1" indent="0">
              <a:buClr>
                <a:schemeClr val="accent3"/>
              </a:buClr>
              <a:buSzPts val="1600"/>
              <a:buNone/>
            </a:pPr>
            <a:endParaRPr lang="en-US" dirty="0"/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>
                <a:solidFill>
                  <a:schemeClr val="accent3"/>
                </a:solidFill>
              </a:rPr>
              <a:t>One-way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When expression evaluates to false, statement following expression is skipped or bypassed 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No special statement(s) is included for the false result </a:t>
            </a:r>
          </a:p>
          <a:p>
            <a:pPr marL="349250" lvl="1" indent="0">
              <a:buClr>
                <a:schemeClr val="accent3"/>
              </a:buClr>
              <a:buSzPts val="1600"/>
              <a:buNone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if...else Selection Statements 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Selection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5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One-way Selection Statement</a:t>
            </a:r>
          </a:p>
        </p:txBody>
      </p:sp>
      <p:sp>
        <p:nvSpPr>
          <p:cNvPr id="552" name="Google Shape;552;p64"/>
          <p:cNvSpPr txBox="1">
            <a:spLocks noGrp="1"/>
          </p:cNvSpPr>
          <p:nvPr>
            <p:ph type="body" idx="1"/>
          </p:nvPr>
        </p:nvSpPr>
        <p:spPr>
          <a:xfrm>
            <a:off x="448811" y="1700783"/>
            <a:ext cx="4114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No semicolon placed at end of expression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Null statement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Curly braces required with multiple statements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Syntax: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56" name="Google Shape;556;p64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8" name="Google Shape;391;p51">
            <a:extLst>
              <a:ext uri="{FF2B5EF4-FFF2-40B4-BE49-F238E27FC236}">
                <a16:creationId xmlns:a16="http://schemas.microsoft.com/office/drawing/2014/main" id="{8397E65B-5726-4E32-8A31-951EF02F9AFE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Selection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12" name="Picture 22" descr="Fig05">
            <a:extLst>
              <a:ext uri="{FF2B5EF4-FFF2-40B4-BE49-F238E27FC236}">
                <a16:creationId xmlns:a16="http://schemas.microsoft.com/office/drawing/2014/main" id="{AFCD0E81-F3DF-4B94-B747-F954C8005BDB}"/>
              </a:ext>
            </a:extLst>
          </p:cNvPr>
          <p:cNvPicPr>
            <a:picLocks noGrp="1" noChangeAspect="1" noChangeArrowheads="1"/>
          </p:cNvPicPr>
          <p:nvPr>
            <p:ph type="pic" idx="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32" b="508"/>
          <a:stretch/>
        </p:blipFill>
        <p:spPr bwMode="auto">
          <a:xfrm>
            <a:off x="6429242" y="1149960"/>
            <a:ext cx="5281865" cy="5245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9CCE44-D299-4DC9-AF86-C210BC41B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13" y="3086724"/>
            <a:ext cx="5114613" cy="59435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A company issues $1000.00 bonuses at the end of the year to all employees who have sold over $500,000.00 in products. The following code segment is a program that allows users to enter their sales figure. It determines whether a bonus is due and displays a message indicating whether a bonus is awarded.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One-way Selection Statement – Sample Code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Selection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993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Two-way Selection Statement</a:t>
            </a:r>
          </a:p>
        </p:txBody>
      </p:sp>
      <p:sp>
        <p:nvSpPr>
          <p:cNvPr id="552" name="Google Shape;552;p64"/>
          <p:cNvSpPr txBox="1">
            <a:spLocks noGrp="1"/>
          </p:cNvSpPr>
          <p:nvPr>
            <p:ph type="body" idx="1"/>
          </p:nvPr>
        </p:nvSpPr>
        <p:spPr>
          <a:xfrm>
            <a:off x="448811" y="1700783"/>
            <a:ext cx="4114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Either the true statement(s) executed or the false statement(s), but not both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No need to repeat expression else portion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Syntax: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56" name="Google Shape;556;p64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8" name="Google Shape;391;p51">
            <a:extLst>
              <a:ext uri="{FF2B5EF4-FFF2-40B4-BE49-F238E27FC236}">
                <a16:creationId xmlns:a16="http://schemas.microsoft.com/office/drawing/2014/main" id="{8397E65B-5726-4E32-8A31-951EF02F9AFE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Selection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940156-0B3D-4F5E-8E5F-D18A1A47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97" y="2795671"/>
            <a:ext cx="4506730" cy="633329"/>
          </a:xfrm>
          <a:prstGeom prst="rect">
            <a:avLst/>
          </a:prstGeom>
        </p:spPr>
      </p:pic>
      <p:pic>
        <p:nvPicPr>
          <p:cNvPr id="11" name="Picture 4" descr="Fig05">
            <a:extLst>
              <a:ext uri="{FF2B5EF4-FFF2-40B4-BE49-F238E27FC236}">
                <a16:creationId xmlns:a16="http://schemas.microsoft.com/office/drawing/2014/main" id="{605DEFAB-DA93-495F-BC6B-915ED3475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290" y="1529871"/>
            <a:ext cx="5119562" cy="4770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9031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Acceptable to write an if within an if 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When block is completed, all remaining conditional expressions are skipped or bypassed 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Syntax for nested if…else follows that of two-way 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Difference: With a nested if…else, the statement may be another if statement 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No restrictions on the depth of nesting 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Limitation comes in the form of whether you and others can read and follow your code 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endParaRPr lang="en-US" dirty="0"/>
          </a:p>
          <a:p>
            <a:pPr marL="635000" lvl="1" indent="-285750">
              <a:buClr>
                <a:schemeClr val="accent1"/>
              </a:buClr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Nested if…else Statement 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Selection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697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Modify the </a:t>
            </a:r>
            <a:r>
              <a:rPr lang="en-US" dirty="0" err="1"/>
              <a:t>BonusCalculator</a:t>
            </a:r>
            <a:r>
              <a:rPr lang="en-US" dirty="0"/>
              <a:t> app to add the following requirements: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For </a:t>
            </a:r>
            <a:r>
              <a:rPr lang="en-US" dirty="0" err="1"/>
              <a:t>hourlyEmployees</a:t>
            </a:r>
            <a:r>
              <a:rPr lang="en-US" dirty="0"/>
              <a:t> working more than 40 hours, a bonus of $500 is issued. If </a:t>
            </a:r>
            <a:r>
              <a:rPr lang="en-US" dirty="0" err="1"/>
              <a:t>hourlyEmployee</a:t>
            </a:r>
            <a:r>
              <a:rPr lang="en-US" dirty="0"/>
              <a:t> has not worked more than 40 hours, issue a bonus of $100. For those non-</a:t>
            </a:r>
            <a:r>
              <a:rPr lang="en-US" dirty="0" err="1"/>
              <a:t>hourlyEmployees</a:t>
            </a:r>
            <a:r>
              <a:rPr lang="en-US" dirty="0"/>
              <a:t>, issue a $300 bonus if they have been employed longer than 10 years; otherwise, issue a $200 bonus.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Nested if…else Statement – Sample Code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Selection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797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PH" dirty="0">
                <a:solidFill>
                  <a:schemeClr val="dk1"/>
                </a:solidFill>
              </a:rPr>
              <a:t>M</a:t>
            </a:r>
            <a:r>
              <a:rPr lang="en" dirty="0">
                <a:solidFill>
                  <a:schemeClr val="dk1"/>
                </a:solidFill>
              </a:rPr>
              <a:t>odule Objectives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8" name="Google Shape;318;p43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© Cognizant Softvision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9" name="Google Shape;319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20" name="Google Shape;320;p43"/>
          <p:cNvSpPr txBox="1">
            <a:spLocks noGrp="1"/>
          </p:cNvSpPr>
          <p:nvPr>
            <p:ph type="body" idx="1"/>
          </p:nvPr>
        </p:nvSpPr>
        <p:spPr>
          <a:xfrm>
            <a:off x="457199" y="1235563"/>
            <a:ext cx="11368200" cy="445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Learn about conditional expressions that return Boolean results and those that use the bool data type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Examine equality, relational, and logical operators used with conditional expressions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Write if selection type statements to include one-way, two-way, and nested forms 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Learn about and write switch statements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Learn why programs use loops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Write counter-, state-, and sentinel-controlled while loops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Examine the conditional expressions that make up a for loop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Be introduced to the foreach looping structure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Compare the do…while looping structure with the predefined forms of loops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Write loops nested inside other loops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Learn about keywords that can be used for unconditional transfer of control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Considered a multiple selection structure 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Also called case statement 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Works for tests of equality only 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Single variable or expression tested 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Must evaluate to an </a:t>
            </a:r>
            <a:r>
              <a:rPr lang="en-US" dirty="0">
                <a:solidFill>
                  <a:schemeClr val="accent3"/>
                </a:solidFill>
              </a:rPr>
              <a:t>integral</a:t>
            </a:r>
            <a:r>
              <a:rPr lang="en-US" dirty="0"/>
              <a:t> or </a:t>
            </a:r>
            <a:r>
              <a:rPr lang="en-US" dirty="0">
                <a:solidFill>
                  <a:schemeClr val="accent3"/>
                </a:solidFill>
              </a:rPr>
              <a:t>string</a:t>
            </a:r>
            <a:r>
              <a:rPr lang="en-US" dirty="0"/>
              <a:t> value 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Requires the break for any case 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No fall-through available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Switch Selection Statements 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Selection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37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Switch Selection Statements General Form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Selection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2EA486-7E38-4BFD-820B-ABD284C9F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01" y="1604673"/>
            <a:ext cx="6303798" cy="4606622"/>
          </a:xfrm>
          <a:prstGeom prst="rect">
            <a:avLst/>
          </a:prstGeom>
        </p:spPr>
      </p:pic>
      <p:sp>
        <p:nvSpPr>
          <p:cNvPr id="10" name="AutoShape 7">
            <a:extLst>
              <a:ext uri="{FF2B5EF4-FFF2-40B4-BE49-F238E27FC236}">
                <a16:creationId xmlns:a16="http://schemas.microsoft.com/office/drawing/2014/main" id="{17F7790B-F0F1-4AB0-99BD-22B1EB5BF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2323" y="2313100"/>
            <a:ext cx="1329822" cy="484598"/>
          </a:xfrm>
          <a:prstGeom prst="wedgeEllipseCallout">
            <a:avLst>
              <a:gd name="adj1" fmla="val -261630"/>
              <a:gd name="adj2" fmla="val -120713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800"/>
              <a:t>Selector</a:t>
            </a: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F9F43207-AAB7-46C4-89CC-A90FF3822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301" y="2841184"/>
            <a:ext cx="2590800" cy="1066800"/>
          </a:xfrm>
          <a:prstGeom prst="wedgeEllipseCallout">
            <a:avLst>
              <a:gd name="adj1" fmla="val 132673"/>
              <a:gd name="adj2" fmla="val -43313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800" dirty="0"/>
              <a:t>Value must be a of the same type as selector </a:t>
            </a:r>
          </a:p>
        </p:txBody>
      </p:sp>
      <p:sp>
        <p:nvSpPr>
          <p:cNvPr id="12" name="AutoShape 9">
            <a:extLst>
              <a:ext uri="{FF2B5EF4-FFF2-40B4-BE49-F238E27FC236}">
                <a16:creationId xmlns:a16="http://schemas.microsoft.com/office/drawing/2014/main" id="{54447B4D-35BF-4630-9A76-E9CBD1BE2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301" y="5144495"/>
            <a:ext cx="1676400" cy="533400"/>
          </a:xfrm>
          <a:prstGeom prst="wedgeEllipseCallout">
            <a:avLst>
              <a:gd name="adj1" fmla="val 156463"/>
              <a:gd name="adj2" fmla="val -45593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180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3874282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Associate same executable with more than one case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Example (creates a logical OR) </a:t>
            </a:r>
          </a:p>
          <a:p>
            <a:pPr marL="1720850" lvl="4" indent="0">
              <a:buClr>
                <a:schemeClr val="accent1"/>
              </a:buClr>
              <a:buSzPts val="1600"/>
              <a:buNone/>
            </a:pPr>
            <a:r>
              <a:rPr lang="en-US" dirty="0"/>
              <a:t>case "AL":</a:t>
            </a:r>
          </a:p>
          <a:p>
            <a:pPr marL="1720850" lvl="4" indent="0">
              <a:buClr>
                <a:schemeClr val="accent1"/>
              </a:buClr>
              <a:buSzPts val="1600"/>
              <a:buNone/>
            </a:pPr>
            <a:r>
              <a:rPr lang="en-US" dirty="0"/>
              <a:t>case "</a:t>
            </a:r>
            <a:r>
              <a:rPr lang="en-US" dirty="0" err="1"/>
              <a:t>aL</a:t>
            </a:r>
            <a:r>
              <a:rPr lang="en-US" dirty="0"/>
              <a:t>":  </a:t>
            </a:r>
          </a:p>
          <a:p>
            <a:pPr marL="1720850" lvl="4" indent="0">
              <a:buClr>
                <a:schemeClr val="accent1"/>
              </a:buClr>
              <a:buSzPts val="1600"/>
              <a:buNone/>
            </a:pPr>
            <a:r>
              <a:rPr lang="en-US" dirty="0"/>
              <a:t>case "Al":  </a:t>
            </a:r>
          </a:p>
          <a:p>
            <a:pPr marL="1720850" lvl="4" indent="0">
              <a:buClr>
                <a:schemeClr val="accent1"/>
              </a:buClr>
              <a:buSzPts val="1600"/>
              <a:buNone/>
            </a:pPr>
            <a:r>
              <a:rPr lang="en-US" dirty="0"/>
              <a:t>case "al": </a:t>
            </a:r>
            <a:r>
              <a:rPr lang="en-US" dirty="0" err="1"/>
              <a:t>Console.WriteLine</a:t>
            </a:r>
            <a:r>
              <a:rPr lang="en-US" dirty="0"/>
              <a:t>(“Alabama”);</a:t>
            </a:r>
          </a:p>
          <a:p>
            <a:pPr marL="1263650" lvl="3" indent="0">
              <a:buClr>
                <a:schemeClr val="accent1"/>
              </a:buClr>
              <a:buSzPts val="1600"/>
              <a:buNone/>
            </a:pPr>
            <a:r>
              <a:rPr lang="en-US" dirty="0"/>
              <a:t>          break;	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Cannot test for a range of values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Switch Statements 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Selection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196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Case value must be a constant literal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Cannot be a variable </a:t>
            </a:r>
          </a:p>
          <a:p>
            <a:pPr marL="1263650" lvl="3" indent="0">
              <a:buClr>
                <a:schemeClr val="accent1"/>
              </a:buClr>
              <a:buSzPts val="1600"/>
              <a:buNone/>
            </a:pPr>
            <a:r>
              <a:rPr lang="en-US" dirty="0"/>
              <a:t>int score,</a:t>
            </a:r>
          </a:p>
          <a:p>
            <a:pPr marL="1263650" lvl="3" indent="0">
              <a:buClr>
                <a:schemeClr val="accent1"/>
              </a:buClr>
              <a:buSzPts val="1600"/>
              <a:buNone/>
            </a:pPr>
            <a:r>
              <a:rPr lang="en-US" dirty="0"/>
              <a:t>      high = 90;</a:t>
            </a:r>
          </a:p>
          <a:p>
            <a:pPr marL="1263650" lvl="3" indent="0">
              <a:buClr>
                <a:schemeClr val="accent1"/>
              </a:buClr>
              <a:buSzPts val="1600"/>
              <a:buNone/>
            </a:pPr>
            <a:r>
              <a:rPr lang="en-US" dirty="0"/>
              <a:t>switch (score)</a:t>
            </a:r>
          </a:p>
          <a:p>
            <a:pPr marL="1263650" lvl="3" indent="0">
              <a:buClr>
                <a:schemeClr val="accent1"/>
              </a:buClr>
              <a:buSzPts val="1600"/>
              <a:buNone/>
            </a:pPr>
            <a:r>
              <a:rPr lang="en-US" dirty="0"/>
              <a:t>{                     </a:t>
            </a:r>
          </a:p>
          <a:p>
            <a:pPr marL="1263650" lvl="3" indent="0">
              <a:buClr>
                <a:schemeClr val="accent1"/>
              </a:buClr>
              <a:buSzPts val="1600"/>
              <a:buNone/>
            </a:pPr>
            <a:r>
              <a:rPr lang="en-US" dirty="0"/>
              <a:t>      case high :    // Syntax error. Case value must be a constant</a:t>
            </a:r>
          </a:p>
          <a:p>
            <a:pPr marL="1263650" lvl="3" indent="0">
              <a:buClr>
                <a:schemeClr val="accent1"/>
              </a:buClr>
              <a:buSzPts val="1600"/>
              <a:buNone/>
            </a:pPr>
            <a:r>
              <a:rPr lang="en-US" dirty="0"/>
              <a:t>                          // Can write “case 90:” but not “case high:”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endParaRPr lang="en-US" dirty="0"/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Value must be a compatible type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char value enclosed in single quote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string value enclosed in double quotes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Switch Statements 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Selection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336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Allows the user to enter a state/city abbreviation.  A switch statement is used to display the full name of the state.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MNL – Manila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DVO  – Davao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CEB – Cebu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MPH – </a:t>
            </a:r>
            <a:r>
              <a:rPr lang="en-US" dirty="0" err="1"/>
              <a:t>Caticlan</a:t>
            </a:r>
            <a:endParaRPr lang="en-US" dirty="0"/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USU – </a:t>
            </a:r>
            <a:r>
              <a:rPr lang="en-US" dirty="0" err="1"/>
              <a:t>Busuanga</a:t>
            </a:r>
            <a:endParaRPr lang="en-US" dirty="0"/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CDO – Cagayan de Oro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Switch Case Selection Statement – Sample Code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Selection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702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5" y="2366197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Repetition Statements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08309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Repeat instructions with many data sets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Repetition or iteration structures 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endParaRPr lang="en-US" dirty="0"/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Rich set of looping structures 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while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do…while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for 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foreach statements 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Why Use A Loop?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Repetition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49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Simplest and most frequently used loop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endParaRPr lang="en-US" dirty="0"/>
          </a:p>
          <a:p>
            <a:pPr marL="635000" lvl="1" indent="-285750">
              <a:buClr>
                <a:schemeClr val="accent1"/>
              </a:buClr>
              <a:buSzPts val="1600"/>
            </a:pPr>
            <a:endParaRPr lang="en-US" dirty="0"/>
          </a:p>
          <a:p>
            <a:pPr marL="635000" lvl="1" indent="-285750">
              <a:buClr>
                <a:schemeClr val="accent1"/>
              </a:buClr>
              <a:buSzPts val="1600"/>
            </a:pPr>
            <a:endParaRPr lang="en-US" dirty="0"/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The Conditional Expression – sometimes called loop condition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Returns a Boolean result of true or false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No semicolon after the conditional expression </a:t>
            </a:r>
          </a:p>
          <a:p>
            <a:pPr marL="1549400" lvl="3" indent="-285750">
              <a:buClr>
                <a:schemeClr val="accent1"/>
              </a:buClr>
              <a:buSzPts val="1600"/>
            </a:pPr>
            <a:r>
              <a:rPr lang="en-US" dirty="0"/>
              <a:t>Null body→ empty bodied loop→ infinite loop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Enclose multiple statements for body in {    }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An interpretation of the while statement is “while condition is true, perform statement(s).”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Using the while Statement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Repetition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50187-0118-49A3-8E1F-AABC09F6C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753" y="1732813"/>
            <a:ext cx="3686689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98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the while Statement</a:t>
            </a:r>
          </a:p>
        </p:txBody>
      </p:sp>
      <p:sp>
        <p:nvSpPr>
          <p:cNvPr id="552" name="Google Shape;552;p64"/>
          <p:cNvSpPr txBox="1">
            <a:spLocks noGrp="1"/>
          </p:cNvSpPr>
          <p:nvPr>
            <p:ph type="body" idx="1"/>
          </p:nvPr>
        </p:nvSpPr>
        <p:spPr>
          <a:xfrm>
            <a:off x="448811" y="1700783"/>
            <a:ext cx="4114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The while statement is a </a:t>
            </a:r>
            <a:r>
              <a:rPr lang="en-US" dirty="0">
                <a:solidFill>
                  <a:schemeClr val="accent3"/>
                </a:solidFill>
              </a:rPr>
              <a:t>pretest</a:t>
            </a:r>
            <a:r>
              <a:rPr lang="en-US" dirty="0"/>
              <a:t> loop, which means that the conditional expression is tested </a:t>
            </a:r>
            <a:r>
              <a:rPr lang="en-US" dirty="0">
                <a:solidFill>
                  <a:schemeClr val="accent3"/>
                </a:solidFill>
              </a:rPr>
              <a:t>before</a:t>
            </a:r>
            <a:r>
              <a:rPr lang="en-US" dirty="0"/>
              <a:t> any of the statements in the body of the loop are performed.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If the conditional expression evaluates to </a:t>
            </a:r>
            <a:r>
              <a:rPr lang="en-US" dirty="0">
                <a:solidFill>
                  <a:schemeClr val="accent3"/>
                </a:solidFill>
              </a:rPr>
              <a:t>false</a:t>
            </a:r>
            <a:r>
              <a:rPr lang="en-US" dirty="0"/>
              <a:t>, the statement(s) in the body of the loop is (are) </a:t>
            </a:r>
            <a:r>
              <a:rPr lang="en-US" dirty="0">
                <a:solidFill>
                  <a:schemeClr val="accent3"/>
                </a:solidFill>
              </a:rPr>
              <a:t>never</a:t>
            </a:r>
            <a:r>
              <a:rPr lang="en-US" dirty="0"/>
              <a:t> performed.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If the conditional expression evaluates to </a:t>
            </a:r>
            <a:r>
              <a:rPr lang="en-US" dirty="0">
                <a:solidFill>
                  <a:schemeClr val="accent3"/>
                </a:solidFill>
              </a:rPr>
              <a:t>true</a:t>
            </a:r>
            <a:r>
              <a:rPr lang="en-US" dirty="0"/>
              <a:t>, the statements are performed, and then control transfers back to the conditional expression. </a:t>
            </a:r>
          </a:p>
        </p:txBody>
      </p:sp>
      <p:sp>
        <p:nvSpPr>
          <p:cNvPr id="556" name="Google Shape;556;p64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8" name="Google Shape;391;p51">
            <a:extLst>
              <a:ext uri="{FF2B5EF4-FFF2-40B4-BE49-F238E27FC236}">
                <a16:creationId xmlns:a16="http://schemas.microsoft.com/office/drawing/2014/main" id="{8397E65B-5726-4E32-8A31-951EF02F9AFE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Repetition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10" name="Picture 12" descr="Fig06">
            <a:extLst>
              <a:ext uri="{FF2B5EF4-FFF2-40B4-BE49-F238E27FC236}">
                <a16:creationId xmlns:a16="http://schemas.microsoft.com/office/drawing/2014/main" id="{E52B1743-B5FC-40B9-901A-F42EAFD1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718" y="1110684"/>
            <a:ext cx="5337208" cy="518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360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When you know the number of times the statements must be executed, you can create a </a:t>
            </a:r>
            <a:r>
              <a:rPr lang="en-US" dirty="0">
                <a:solidFill>
                  <a:schemeClr val="accent3"/>
                </a:solidFill>
              </a:rPr>
              <a:t>counter-controlled loop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With a counter-controlled loop, a variable simulating a counter is used as </a:t>
            </a:r>
            <a:r>
              <a:rPr lang="en-US" dirty="0">
                <a:solidFill>
                  <a:schemeClr val="accent3"/>
                </a:solidFill>
              </a:rPr>
              <a:t>the loop control variable </a:t>
            </a:r>
            <a:r>
              <a:rPr lang="en-US" dirty="0"/>
              <a:t>to keep track of the number of iterations 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Initialized 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Conditional expression designed so that you can exit the loop after a certain number of iterations 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Increment counter with each iteration 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Otherwise, infinite loop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endParaRPr lang="en-US" dirty="0"/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Common problem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Off-by-one error </a:t>
            </a:r>
          </a:p>
          <a:p>
            <a:pPr marL="1549400" lvl="3" indent="-285750">
              <a:buClr>
                <a:schemeClr val="accent1"/>
              </a:buClr>
              <a:buSzPts val="1600"/>
            </a:pPr>
            <a:r>
              <a:rPr lang="en-US" dirty="0"/>
              <a:t>Loop body not executed for the last value OR</a:t>
            </a:r>
          </a:p>
          <a:p>
            <a:pPr marL="1549400" lvl="3" indent="-285750">
              <a:buClr>
                <a:schemeClr val="accent1"/>
              </a:buClr>
              <a:buSzPts val="1600"/>
            </a:pPr>
            <a:r>
              <a:rPr lang="en-US" dirty="0"/>
              <a:t>Loop body executed one too many times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Counter-Controlled Loop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Repetition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08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6" y="2089199"/>
            <a:ext cx="5695268" cy="1477317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/>
              <a:t>Basic Programming Constructs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>
                <a:solidFill>
                  <a:schemeClr val="accent3"/>
                </a:solidFill>
              </a:rPr>
              <a:t>Exact number</a:t>
            </a:r>
            <a:r>
              <a:rPr lang="en-US" dirty="0"/>
              <a:t> of times loop body should execute not known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Often used for inputting data 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Prime read on outside of loop 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Also referred to as </a:t>
            </a:r>
            <a:r>
              <a:rPr lang="en-US" dirty="0">
                <a:solidFill>
                  <a:schemeClr val="accent3"/>
                </a:solidFill>
              </a:rPr>
              <a:t>indefinite</a:t>
            </a:r>
            <a:r>
              <a:rPr lang="en-US" dirty="0"/>
              <a:t> loops  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Select a sentinel value 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Extreme value or dummy value 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Sentinel value used as operand in conditional expression 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Tells user what value to type to end loop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Useful for loops that process data stored in a file 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Sentinel is placed as last entry in file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Conditional expression must match selected sentinel value 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Sentinel-Controlled Loop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Repetition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832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Similar to sentinel-controlled loop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Referred to as </a:t>
            </a:r>
            <a:r>
              <a:rPr lang="en-US" dirty="0">
                <a:solidFill>
                  <a:schemeClr val="accent3"/>
                </a:solidFill>
              </a:rPr>
              <a:t>flag-controlled loops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>
                <a:solidFill>
                  <a:schemeClr val="accent3"/>
                </a:solidFill>
              </a:rPr>
              <a:t>state-controlled loops</a:t>
            </a:r>
            <a:r>
              <a:rPr lang="en-US" dirty="0"/>
              <a:t> stop when a certain state is reached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Can be Boolean variable (not a requirement)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Variable must be initialized  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For each new iteration, evaluate to see when it changes state 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Change its value inside the loop – to stop the loop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State-Controlled Loops 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Repetition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944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Pretest form of loop (like the while)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Considered specialized form of while statement 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Usually associated with counter-controlled types </a:t>
            </a:r>
          </a:p>
          <a:p>
            <a:pPr marL="1092200" lvl="2" indent="-285750">
              <a:buClr>
                <a:schemeClr val="accent1"/>
              </a:buClr>
              <a:buSzPts val="1600"/>
            </a:pPr>
            <a:r>
              <a:rPr lang="en-US" dirty="0"/>
              <a:t>Packages initialization, test, and update all on one line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General form is: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endParaRPr lang="en-US" dirty="0"/>
          </a:p>
          <a:p>
            <a:pPr marL="635000" lvl="1" indent="-285750">
              <a:buClr>
                <a:schemeClr val="accent1"/>
              </a:buClr>
              <a:buSzPts val="1600"/>
            </a:pPr>
            <a:endParaRPr lang="en-US" dirty="0"/>
          </a:p>
          <a:p>
            <a:pPr marL="635000" lvl="1" indent="-285750">
              <a:buClr>
                <a:schemeClr val="accent1"/>
              </a:buClr>
              <a:buSzPts val="1600"/>
            </a:pPr>
            <a:endParaRPr lang="en-US" dirty="0"/>
          </a:p>
          <a:p>
            <a:pPr marL="349250" lvl="1" indent="0">
              <a:buClr>
                <a:schemeClr val="accent1"/>
              </a:buClr>
              <a:buSzPts val="1600"/>
              <a:buNone/>
            </a:pPr>
            <a:endParaRPr lang="en-US" dirty="0"/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Interpreted as: 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endParaRPr lang="en-US" dirty="0"/>
          </a:p>
          <a:p>
            <a:pPr marL="635000" lvl="1" indent="-285750">
              <a:buClr>
                <a:schemeClr val="accent1"/>
              </a:buClr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For Loop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Repetition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6A93D-1A66-4066-9E97-FB166026B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616" y="3068863"/>
            <a:ext cx="5734850" cy="5620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3B0199-EFBF-456F-B3C0-3FF3F466B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644" y="4561199"/>
            <a:ext cx="3572374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26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Loop</a:t>
            </a:r>
          </a:p>
        </p:txBody>
      </p:sp>
      <p:sp>
        <p:nvSpPr>
          <p:cNvPr id="556" name="Google Shape;556;p64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8" name="Google Shape;391;p51">
            <a:extLst>
              <a:ext uri="{FF2B5EF4-FFF2-40B4-BE49-F238E27FC236}">
                <a16:creationId xmlns:a16="http://schemas.microsoft.com/office/drawing/2014/main" id="{8397E65B-5726-4E32-8A31-951EF02F9AFE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Repetition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11" name="Picture 16" descr="Fig06">
            <a:extLst>
              <a:ext uri="{FF2B5EF4-FFF2-40B4-BE49-F238E27FC236}">
                <a16:creationId xmlns:a16="http://schemas.microsoft.com/office/drawing/2014/main" id="{11E05507-C7E3-4C03-BCD6-226F50643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" y="1352969"/>
            <a:ext cx="4915221" cy="4598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734231-F85D-4CF6-A6F8-B7C954D2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583" y="2955527"/>
            <a:ext cx="4010585" cy="2581635"/>
          </a:xfrm>
          <a:prstGeom prst="rect">
            <a:avLst/>
          </a:prstGeom>
        </p:spPr>
      </p:pic>
      <p:sp>
        <p:nvSpPr>
          <p:cNvPr id="13" name="AutoShape 10">
            <a:extLst>
              <a:ext uri="{FF2B5EF4-FFF2-40B4-BE49-F238E27FC236}">
                <a16:creationId xmlns:a16="http://schemas.microsoft.com/office/drawing/2014/main" id="{CC3ED3B4-9F45-40A4-845A-F83072A8C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398" y="1812527"/>
            <a:ext cx="2026497" cy="1143000"/>
          </a:xfrm>
          <a:prstGeom prst="wedgeEllipseCallout">
            <a:avLst>
              <a:gd name="adj1" fmla="val 69888"/>
              <a:gd name="adj2" fmla="val 112047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For loop is executed as shown in the numbered steps</a:t>
            </a:r>
          </a:p>
        </p:txBody>
      </p:sp>
    </p:spTree>
    <p:extLst>
      <p:ext uri="{BB962C8B-B14F-4D97-AF65-F5344CB8AC3E}">
        <p14:creationId xmlns:p14="http://schemas.microsoft.com/office/powerpoint/2010/main" val="448247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 of While and For 	Statement</a:t>
            </a:r>
          </a:p>
        </p:txBody>
      </p:sp>
      <p:sp>
        <p:nvSpPr>
          <p:cNvPr id="556" name="Google Shape;556;p64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8" name="Google Shape;391;p51">
            <a:extLst>
              <a:ext uri="{FF2B5EF4-FFF2-40B4-BE49-F238E27FC236}">
                <a16:creationId xmlns:a16="http://schemas.microsoft.com/office/drawing/2014/main" id="{8397E65B-5726-4E32-8A31-951EF02F9AFE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Repetition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D69678-AF22-4D9A-A11F-69ACDB943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688" y="3973155"/>
            <a:ext cx="6893766" cy="1657624"/>
          </a:xfrm>
          <a:prstGeom prst="rect">
            <a:avLst/>
          </a:prstGeom>
          <a:ln w="28575">
            <a:solidFill>
              <a:srgbClr val="FF8F1C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72FB3-45CA-4699-AE9C-422256477A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7"/>
          <a:stretch/>
        </p:blipFill>
        <p:spPr>
          <a:xfrm>
            <a:off x="2571687" y="1773102"/>
            <a:ext cx="6893766" cy="2205079"/>
          </a:xfrm>
          <a:prstGeom prst="rect">
            <a:avLst/>
          </a:prstGeom>
          <a:ln w="28575">
            <a:solidFill>
              <a:srgbClr val="FF8F1C"/>
            </a:solidFill>
          </a:ln>
        </p:spPr>
      </p:pic>
      <p:sp>
        <p:nvSpPr>
          <p:cNvPr id="14" name="AutoShape 8">
            <a:extLst>
              <a:ext uri="{FF2B5EF4-FFF2-40B4-BE49-F238E27FC236}">
                <a16:creationId xmlns:a16="http://schemas.microsoft.com/office/drawing/2014/main" id="{76847FE5-2752-4345-9454-113DCCE7C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99" y="2825115"/>
            <a:ext cx="1524000" cy="2004060"/>
          </a:xfrm>
          <a:prstGeom prst="wedgeEllipseCallout">
            <a:avLst>
              <a:gd name="adj1" fmla="val 74553"/>
              <a:gd name="adj2" fmla="val 39669"/>
            </a:avLst>
          </a:prstGeom>
          <a:solidFill>
            <a:schemeClr val="accent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Replace above while loop with for loop below –does same</a:t>
            </a:r>
          </a:p>
        </p:txBody>
      </p:sp>
    </p:spTree>
    <p:extLst>
      <p:ext uri="{BB962C8B-B14F-4D97-AF65-F5344CB8AC3E}">
        <p14:creationId xmlns:p14="http://schemas.microsoft.com/office/powerpoint/2010/main" val="684793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Used to iterate or move through a collection, such as an array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An array is a data structure that allows multiple values to be stored under a single identifier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r>
              <a:rPr lang="en-US" dirty="0"/>
              <a:t>General form is:</a:t>
            </a:r>
          </a:p>
          <a:p>
            <a:pPr marL="635000" lvl="1" indent="-285750">
              <a:buClr>
                <a:schemeClr val="accent1"/>
              </a:buClr>
              <a:buSzPts val="1600"/>
            </a:pPr>
            <a:endParaRPr lang="en-US" dirty="0"/>
          </a:p>
          <a:p>
            <a:pPr marL="635000" lvl="1" indent="-285750">
              <a:buClr>
                <a:schemeClr val="accent1"/>
              </a:buClr>
              <a:buSzPts val="1600"/>
            </a:pPr>
            <a:endParaRPr lang="en-US" dirty="0"/>
          </a:p>
          <a:p>
            <a:pPr marL="635000" lvl="1" indent="-285750">
              <a:buClr>
                <a:schemeClr val="accent1"/>
              </a:buClr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Foreach Statement 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Repetition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4B302-850D-4144-B622-24288630D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877" y="2521829"/>
            <a:ext cx="4639322" cy="581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302A1-BEDC-498B-BE9F-BBC575F4A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946" y="3491741"/>
            <a:ext cx="3924848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00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Do…While Statements</a:t>
            </a:r>
          </a:p>
        </p:txBody>
      </p:sp>
      <p:sp>
        <p:nvSpPr>
          <p:cNvPr id="552" name="Google Shape;552;p64"/>
          <p:cNvSpPr txBox="1">
            <a:spLocks noGrp="1"/>
          </p:cNvSpPr>
          <p:nvPr>
            <p:ph type="body" idx="1"/>
          </p:nvPr>
        </p:nvSpPr>
        <p:spPr>
          <a:xfrm>
            <a:off x="448811" y="1700783"/>
            <a:ext cx="4114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All of the loop structures you have learned up to this point are considered pretests.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chemeClr val="accent3"/>
                </a:solidFill>
              </a:rPr>
              <a:t>do...while</a:t>
            </a:r>
            <a:r>
              <a:rPr lang="en-US" dirty="0"/>
              <a:t> is the only </a:t>
            </a:r>
            <a:r>
              <a:rPr lang="en-US" dirty="0">
                <a:solidFill>
                  <a:schemeClr val="accent3"/>
                </a:solidFill>
              </a:rPr>
              <a:t>posttest loop </a:t>
            </a:r>
            <a:r>
              <a:rPr lang="en-US" dirty="0"/>
              <a:t>structure available in C#.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General form is: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56" name="Google Shape;556;p64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554" name="Google Shape;554;p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8" name="Google Shape;391;p51">
            <a:extLst>
              <a:ext uri="{FF2B5EF4-FFF2-40B4-BE49-F238E27FC236}">
                <a16:creationId xmlns:a16="http://schemas.microsoft.com/office/drawing/2014/main" id="{8397E65B-5726-4E32-8A31-951EF02F9AFE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Repetition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9" name="Picture 13" descr="Fig06">
            <a:extLst>
              <a:ext uri="{FF2B5EF4-FFF2-40B4-BE49-F238E27FC236}">
                <a16:creationId xmlns:a16="http://schemas.microsoft.com/office/drawing/2014/main" id="{18D5E2C6-89F4-4785-8016-1C3F07192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610" y="948815"/>
            <a:ext cx="3213619" cy="496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C3FD36-F039-4190-B5F2-F9B7459A0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58" y="3109502"/>
            <a:ext cx="4505800" cy="14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60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4350" indent="-285750" eaLnBrk="1" hangingPunct="1">
              <a:lnSpc>
                <a:spcPct val="88000"/>
              </a:lnSpc>
              <a:spcBef>
                <a:spcPts val="7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dirty="0"/>
              <a:t>Sometimes a personal choice </a:t>
            </a:r>
          </a:p>
          <a:p>
            <a:pPr marL="514350" indent="-285750" eaLnBrk="1" hangingPunct="1">
              <a:lnSpc>
                <a:spcPct val="88000"/>
              </a:lnSpc>
              <a:spcBef>
                <a:spcPts val="7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dirty="0"/>
              <a:t>Body of the do…while always executed at least once </a:t>
            </a:r>
          </a:p>
          <a:p>
            <a:pPr marL="971550" lvl="1" indent="-285750">
              <a:lnSpc>
                <a:spcPct val="88000"/>
              </a:lnSpc>
              <a:spcBef>
                <a:spcPts val="7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dirty="0"/>
              <a:t>Posttest type</a:t>
            </a:r>
          </a:p>
          <a:p>
            <a:pPr marL="514350" indent="-285750" eaLnBrk="1" hangingPunct="1">
              <a:lnSpc>
                <a:spcPct val="88000"/>
              </a:lnSpc>
              <a:spcBef>
                <a:spcPts val="7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dirty="0"/>
              <a:t>Numeric variable being changed by a consistent amount – for statement </a:t>
            </a:r>
          </a:p>
          <a:p>
            <a:pPr marL="514350" indent="-285750" eaLnBrk="1" hangingPunct="1">
              <a:lnSpc>
                <a:spcPct val="88000"/>
              </a:lnSpc>
              <a:spcBef>
                <a:spcPts val="7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dirty="0"/>
              <a:t>While statement can be used to write any type of loop </a:t>
            </a:r>
          </a:p>
          <a:p>
            <a:pPr marL="971550" lvl="1" indent="-285750">
              <a:lnSpc>
                <a:spcPct val="88000"/>
              </a:lnSpc>
              <a:spcBef>
                <a:spcPts val="7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dirty="0"/>
              <a:t>Pretest type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Deciding Which Loop to Use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Repetition Statement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392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5" y="2366197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90731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945827" y="2898355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Questions?</a:t>
            </a:r>
            <a:endParaRPr lang="en-PH" dirty="0"/>
          </a:p>
        </p:txBody>
      </p:sp>
      <p:grpSp>
        <p:nvGrpSpPr>
          <p:cNvPr id="5" name="Google Shape;992;p71">
            <a:extLst>
              <a:ext uri="{FF2B5EF4-FFF2-40B4-BE49-F238E27FC236}">
                <a16:creationId xmlns:a16="http://schemas.microsoft.com/office/drawing/2014/main" id="{93EC1335-61D2-4F59-A8AA-7EB543218869}"/>
              </a:ext>
            </a:extLst>
          </p:cNvPr>
          <p:cNvGrpSpPr/>
          <p:nvPr/>
        </p:nvGrpSpPr>
        <p:grpSpPr>
          <a:xfrm>
            <a:off x="4854110" y="1570771"/>
            <a:ext cx="4017173" cy="3437491"/>
            <a:chOff x="5107400" y="893773"/>
            <a:chExt cx="4050399" cy="3310201"/>
          </a:xfrm>
        </p:grpSpPr>
        <p:pic>
          <p:nvPicPr>
            <p:cNvPr id="6" name="Google Shape;993;p71">
              <a:extLst>
                <a:ext uri="{FF2B5EF4-FFF2-40B4-BE49-F238E27FC236}">
                  <a16:creationId xmlns:a16="http://schemas.microsoft.com/office/drawing/2014/main" id="{6420D765-CD8B-4169-B4FA-902597973F5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6522" r="6790" b="-786"/>
            <a:stretch/>
          </p:blipFill>
          <p:spPr>
            <a:xfrm>
              <a:off x="5247525" y="893773"/>
              <a:ext cx="2777700" cy="23040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7" name="Google Shape;994;p71">
              <a:extLst>
                <a:ext uri="{FF2B5EF4-FFF2-40B4-BE49-F238E27FC236}">
                  <a16:creationId xmlns:a16="http://schemas.microsoft.com/office/drawing/2014/main" id="{34C87021-C148-4D29-A290-6B40681F804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4340" t="6761" b="47276"/>
            <a:stretch/>
          </p:blipFill>
          <p:spPr>
            <a:xfrm>
              <a:off x="5167550" y="1029550"/>
              <a:ext cx="3990249" cy="3174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995;p71">
              <a:extLst>
                <a:ext uri="{FF2B5EF4-FFF2-40B4-BE49-F238E27FC236}">
                  <a16:creationId xmlns:a16="http://schemas.microsoft.com/office/drawing/2014/main" id="{E6A6F980-BFC4-42C7-8F2C-179781E66BC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07400" y="1220482"/>
              <a:ext cx="3800400" cy="298349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98101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92150" lvl="1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US" sz="1800" dirty="0"/>
              <a:t>Simple sequence </a:t>
            </a:r>
          </a:p>
          <a:p>
            <a:pPr marL="692150" lvl="1" algn="l" rtl="0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US" sz="1800" dirty="0"/>
              <a:t>Selection statement </a:t>
            </a:r>
          </a:p>
          <a:p>
            <a:pPr marL="1149350" lvl="2">
              <a:lnSpc>
                <a:spcPct val="200000"/>
              </a:lnSpc>
              <a:buSzPts val="1600"/>
            </a:pPr>
            <a:r>
              <a:rPr lang="en-US" sz="1800" dirty="0"/>
              <a:t>If statement</a:t>
            </a:r>
          </a:p>
          <a:p>
            <a:pPr marL="1149350" lvl="2">
              <a:lnSpc>
                <a:spcPct val="200000"/>
              </a:lnSpc>
              <a:buSzPts val="1600"/>
            </a:pPr>
            <a:r>
              <a:rPr lang="en-US" sz="1800" dirty="0"/>
              <a:t>Switch</a:t>
            </a:r>
          </a:p>
          <a:p>
            <a:pPr marL="692150" lvl="1">
              <a:lnSpc>
                <a:spcPct val="200000"/>
              </a:lnSpc>
              <a:buSzPts val="1600"/>
              <a:buFont typeface="+mj-lt"/>
              <a:buAutoNum type="arabicPeriod"/>
            </a:pPr>
            <a:r>
              <a:rPr lang="en-US" sz="1800" dirty="0"/>
              <a:t>Iteration</a:t>
            </a:r>
          </a:p>
          <a:p>
            <a:pPr marL="1149350" lvl="2">
              <a:lnSpc>
                <a:spcPct val="200000"/>
              </a:lnSpc>
              <a:buSzPts val="1600"/>
            </a:pPr>
            <a:r>
              <a:rPr lang="en-US" sz="1800" dirty="0"/>
              <a:t>Looping </a:t>
            </a:r>
          </a:p>
          <a:p>
            <a:pPr marL="579437" lvl="1" indent="-23018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Basic Programming Constructs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Basic Programming Constructs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85"/>
          <p:cNvSpPr txBox="1">
            <a:spLocks noGrp="1"/>
          </p:cNvSpPr>
          <p:nvPr>
            <p:ph type="ctrTitle"/>
          </p:nvPr>
        </p:nvSpPr>
        <p:spPr>
          <a:xfrm>
            <a:off x="1042416" y="1903671"/>
            <a:ext cx="6053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382" name="Google Shape;1382;p85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1383" name="Google Shape;1383;p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385" name="Google Shape;1385;p85"/>
          <p:cNvSpPr txBox="1"/>
          <p:nvPr/>
        </p:nvSpPr>
        <p:spPr>
          <a:xfrm>
            <a:off x="10888717" y="348943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85"/>
          <p:cNvSpPr txBox="1"/>
          <p:nvPr/>
        </p:nvSpPr>
        <p:spPr>
          <a:xfrm>
            <a:off x="2609193" y="412268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Central to both selection and iteration constructs</a:t>
            </a:r>
          </a:p>
          <a:p>
            <a:pPr marL="635000" lvl="1" indent="-285750">
              <a:buSzPts val="1600"/>
            </a:pPr>
            <a:r>
              <a:rPr lang="en-US" dirty="0"/>
              <a:t>Enables deviation from sequential path in program</a:t>
            </a:r>
          </a:p>
          <a:p>
            <a:pPr marL="635000" lvl="1" indent="-285750">
              <a:buSzPts val="1600"/>
            </a:pPr>
            <a:r>
              <a:rPr lang="en-US" dirty="0"/>
              <a:t>Involves conditional expression</a:t>
            </a:r>
          </a:p>
          <a:p>
            <a:pPr marL="1092200" lvl="2" indent="-285750">
              <a:buSzPts val="1600"/>
            </a:pPr>
            <a:r>
              <a:rPr lang="en-US" dirty="0"/>
              <a:t>“The test”</a:t>
            </a:r>
          </a:p>
          <a:p>
            <a:pPr marL="1092200" lvl="2" indent="-285750">
              <a:buSzPts val="1600"/>
            </a:pPr>
            <a:r>
              <a:rPr lang="en-US" dirty="0"/>
              <a:t>Produces Boolean result</a:t>
            </a:r>
          </a:p>
          <a:p>
            <a:pPr marL="635000" lvl="1" indent="-285750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Making Decisions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Introduction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75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Boolean flags</a:t>
            </a:r>
          </a:p>
          <a:p>
            <a:pPr marL="1092200" lvl="2" indent="-285750">
              <a:buSzPts val="1600"/>
            </a:pPr>
            <a:r>
              <a:rPr lang="en-US" dirty="0"/>
              <a:t>Declare Boolean variable</a:t>
            </a:r>
          </a:p>
          <a:p>
            <a:pPr marL="1549400" lvl="3" indent="-285750">
              <a:buSzPts val="1600"/>
            </a:pPr>
            <a:r>
              <a:rPr lang="en-US" dirty="0"/>
              <a:t>bool identifier;</a:t>
            </a:r>
          </a:p>
          <a:p>
            <a:pPr marL="635000" lvl="1" indent="-285750">
              <a:buSzPts val="1600"/>
            </a:pPr>
            <a:r>
              <a:rPr lang="en-US" dirty="0"/>
              <a:t>Initialize to true or false</a:t>
            </a:r>
          </a:p>
          <a:p>
            <a:pPr marL="1092200" lvl="2" indent="-285750">
              <a:buSzPts val="1600"/>
            </a:pPr>
            <a:r>
              <a:rPr lang="en-US" dirty="0"/>
              <a:t>Use to determine which statement(s) to perform</a:t>
            </a:r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r>
              <a:rPr lang="en-US" dirty="0"/>
              <a:t>Example</a:t>
            </a:r>
          </a:p>
          <a:p>
            <a:pPr marL="635000" lvl="1" indent="-285750">
              <a:buSzPts val="1600"/>
            </a:pPr>
            <a:endParaRPr lang="en-US" dirty="0"/>
          </a:p>
          <a:p>
            <a:pPr marL="635000" lvl="1" indent="-285750"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Boolean Results and Bool Data Types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Introduction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6E69CE-E9AF-48BD-91CA-DA98EB511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616" y="3349890"/>
            <a:ext cx="52387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1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buSzPts val="1600"/>
            </a:pPr>
            <a:r>
              <a:rPr lang="en-US" dirty="0"/>
              <a:t>Appear inside parentheses</a:t>
            </a:r>
          </a:p>
          <a:p>
            <a:pPr marL="635000" lvl="1" indent="-285750">
              <a:buSzPts val="1600"/>
            </a:pPr>
            <a:r>
              <a:rPr lang="en-US" dirty="0"/>
              <a:t>Expression may be a simple Boolean identifier</a:t>
            </a:r>
          </a:p>
          <a:p>
            <a:pPr marL="1092200" lvl="2" indent="-285750">
              <a:buSzPts val="1600"/>
            </a:pPr>
            <a:r>
              <a:rPr lang="en-US" dirty="0"/>
              <a:t>if (</a:t>
            </a:r>
            <a:r>
              <a:rPr lang="en-US" dirty="0" err="1"/>
              <a:t>moreData</a:t>
            </a:r>
            <a:r>
              <a:rPr lang="en-US" dirty="0"/>
              <a:t>)</a:t>
            </a:r>
          </a:p>
          <a:p>
            <a:pPr marL="635000" lvl="1" indent="-285750">
              <a:buSzPts val="1600"/>
            </a:pPr>
            <a:r>
              <a:rPr lang="en-US" dirty="0"/>
              <a:t>Two operands required when equality or relational symbols are used </a:t>
            </a:r>
          </a:p>
          <a:p>
            <a:pPr marL="1092200" lvl="2" indent="-285750">
              <a:buSzPts val="1600"/>
            </a:pPr>
            <a:r>
              <a:rPr lang="en-US" dirty="0"/>
              <a:t>Equality operator – two equal symbols (==) </a:t>
            </a:r>
          </a:p>
          <a:p>
            <a:pPr marL="1092200" lvl="2" indent="-285750">
              <a:buSzPts val="1600"/>
            </a:pPr>
            <a:r>
              <a:rPr lang="en-US" dirty="0"/>
              <a:t>Inequality operator – NOT equal (!=) </a:t>
            </a:r>
          </a:p>
          <a:p>
            <a:pPr marL="1092200" lvl="2" indent="-285750">
              <a:buSzPts val="1600"/>
            </a:pPr>
            <a:r>
              <a:rPr lang="en-US" dirty="0"/>
              <a:t>Relational operator – (&lt;, &gt;, &lt;=, &gt;=)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Conditional Expressions</a:t>
            </a:r>
            <a:br>
              <a:rPr lang="en-US" dirty="0"/>
            </a:b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Introduction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450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Equality and Relational Operators</a:t>
            </a:r>
            <a:br>
              <a:rPr lang="en-US" dirty="0"/>
            </a:b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Introduction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9" name="Picture 18" descr="Table05-1">
            <a:extLst>
              <a:ext uri="{FF2B5EF4-FFF2-40B4-BE49-F238E27FC236}">
                <a16:creationId xmlns:a16="http://schemas.microsoft.com/office/drawing/2014/main" id="{F9F24C31-36E4-4E2E-8B18-E34B88519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616" y="1346799"/>
            <a:ext cx="7140363" cy="1297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9" descr="Table05-2">
            <a:extLst>
              <a:ext uri="{FF2B5EF4-FFF2-40B4-BE49-F238E27FC236}">
                <a16:creationId xmlns:a16="http://schemas.microsoft.com/office/drawing/2014/main" id="{2F386362-191E-4A18-8C68-BEF683790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2" b="1"/>
          <a:stretch/>
        </p:blipFill>
        <p:spPr bwMode="auto">
          <a:xfrm>
            <a:off x="2240616" y="2978724"/>
            <a:ext cx="7140363" cy="2469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222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Conditional Expression Examples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Introduction</a:t>
            </a:r>
            <a:endParaRPr lang="en-PH" sz="1050" dirty="0">
              <a:solidFill>
                <a:schemeClr val="accent3"/>
              </a:solidFill>
            </a:endParaRP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56622C28-3A71-480B-ACF5-A1C155795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1663" y="1745315"/>
            <a:ext cx="5913120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alt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aValue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100,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bValue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1000;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alt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sValue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“CS158”;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alt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money = 50.22m;</a:t>
            </a:r>
          </a:p>
          <a:p>
            <a:pPr eaLnBrk="1" hangingPunct="1">
              <a:lnSpc>
                <a:spcPct val="88000"/>
              </a:lnSpc>
              <a:spcBef>
                <a:spcPts val="700"/>
              </a:spcBef>
            </a:pPr>
            <a:r>
              <a:rPr lang="en-US" altLang="en-US" sz="2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dValue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50.22; </a:t>
            </a:r>
          </a:p>
        </p:txBody>
      </p:sp>
      <p:pic>
        <p:nvPicPr>
          <p:cNvPr id="12" name="Picture 11" descr="Table05-3">
            <a:extLst>
              <a:ext uri="{FF2B5EF4-FFF2-40B4-BE49-F238E27FC236}">
                <a16:creationId xmlns:a16="http://schemas.microsoft.com/office/drawing/2014/main" id="{CB9CEF79-134A-4EE7-A655-078E970D0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0"/>
          <a:stretch/>
        </p:blipFill>
        <p:spPr bwMode="auto">
          <a:xfrm>
            <a:off x="2419901" y="3658442"/>
            <a:ext cx="6678430" cy="1635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7365830"/>
      </p:ext>
    </p:extLst>
  </p:cSld>
  <p:clrMapOvr>
    <a:masterClrMapping/>
  </p:clrMapOvr>
</p:sld>
</file>

<file path=ppt/theme/theme1.xml><?xml version="1.0" encoding="utf-8"?>
<a:theme xmlns:a="http://schemas.openxmlformats.org/drawingml/2006/main" name="[CSV] 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</TotalTime>
  <Words>1760</Words>
  <Application>Microsoft Office PowerPoint</Application>
  <PresentationFormat>Widescreen</PresentationFormat>
  <Paragraphs>348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Cambria</vt:lpstr>
      <vt:lpstr>Arial</vt:lpstr>
      <vt:lpstr>Wingdings</vt:lpstr>
      <vt:lpstr>Courier New</vt:lpstr>
      <vt:lpstr>Times New Roman</vt:lpstr>
      <vt:lpstr>[CSV] Office Theme</vt:lpstr>
      <vt:lpstr>C# Bootcamp</vt:lpstr>
      <vt:lpstr>Module Objectives</vt:lpstr>
      <vt:lpstr>Basic Programming Constructs </vt:lpstr>
      <vt:lpstr>Basic Programming Constructs</vt:lpstr>
      <vt:lpstr>Making Decisions</vt:lpstr>
      <vt:lpstr>Boolean Results and Bool Data Types</vt:lpstr>
      <vt:lpstr>Conditional Expressions </vt:lpstr>
      <vt:lpstr>Equality and Relational Operators </vt:lpstr>
      <vt:lpstr>Conditional Expression Examples</vt:lpstr>
      <vt:lpstr>Conditional Expression Examples</vt:lpstr>
      <vt:lpstr>Logical Operators</vt:lpstr>
      <vt:lpstr>Short-Circuit Evaluation</vt:lpstr>
      <vt:lpstr>Selection Statement</vt:lpstr>
      <vt:lpstr>if...else Selection Statements </vt:lpstr>
      <vt:lpstr>One-way Selection Statement</vt:lpstr>
      <vt:lpstr>One-way Selection Statement – Sample Code</vt:lpstr>
      <vt:lpstr>Two-way Selection Statement</vt:lpstr>
      <vt:lpstr>Nested if…else Statement </vt:lpstr>
      <vt:lpstr>Nested if…else Statement – Sample Code</vt:lpstr>
      <vt:lpstr>Switch Selection Statements </vt:lpstr>
      <vt:lpstr>Switch Selection Statements General Form</vt:lpstr>
      <vt:lpstr>Switch Statements </vt:lpstr>
      <vt:lpstr>Switch Statements </vt:lpstr>
      <vt:lpstr>Switch Case Selection Statement – Sample Code</vt:lpstr>
      <vt:lpstr>Repetition Statements</vt:lpstr>
      <vt:lpstr>Why Use A Loop?</vt:lpstr>
      <vt:lpstr>Using the while Statement</vt:lpstr>
      <vt:lpstr>Using the while Statement</vt:lpstr>
      <vt:lpstr>Counter-Controlled Loop</vt:lpstr>
      <vt:lpstr> Sentinel-Controlled Loop</vt:lpstr>
      <vt:lpstr>State-Controlled Loops </vt:lpstr>
      <vt:lpstr>For Loop</vt:lpstr>
      <vt:lpstr>For Loop</vt:lpstr>
      <vt:lpstr>Comparison of While and For  Statement</vt:lpstr>
      <vt:lpstr>Foreach Statement </vt:lpstr>
      <vt:lpstr>Do…While Statements</vt:lpstr>
      <vt:lpstr>Deciding Which Loop to Use</vt:lpstr>
      <vt:lpstr>Demo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Bootcamp</dc:title>
  <cp:lastModifiedBy>Gen Ceredon</cp:lastModifiedBy>
  <cp:revision>36</cp:revision>
  <dcterms:modified xsi:type="dcterms:W3CDTF">2022-04-05T17:20:35Z</dcterms:modified>
</cp:coreProperties>
</file>